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3"/>
  </p:notesMasterIdLst>
  <p:sldIdLst>
    <p:sldId id="1288" r:id="rId2"/>
    <p:sldId id="1366" r:id="rId3"/>
    <p:sldId id="1380" r:id="rId4"/>
    <p:sldId id="1381" r:id="rId5"/>
    <p:sldId id="1367" r:id="rId6"/>
    <p:sldId id="1368" r:id="rId7"/>
    <p:sldId id="1369" r:id="rId8"/>
    <p:sldId id="1373" r:id="rId9"/>
    <p:sldId id="1374" r:id="rId10"/>
    <p:sldId id="1375" r:id="rId11"/>
    <p:sldId id="137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680" userDrawn="1">
          <p15:clr>
            <a:srgbClr val="A4A3A4"/>
          </p15:clr>
        </p15:guide>
        <p15:guide id="4" userDrawn="1">
          <p15:clr>
            <a:srgbClr val="A4A3A4"/>
          </p15:clr>
        </p15:guide>
        <p15:guide id="5" orient="horz" pos="864" userDrawn="1">
          <p15:clr>
            <a:srgbClr val="A4A3A4"/>
          </p15:clr>
        </p15:guide>
        <p15:guide id="6" orient="horz" pos="4320" userDrawn="1">
          <p15:clr>
            <a:srgbClr val="A4A3A4"/>
          </p15:clr>
        </p15:guide>
        <p15:guide id="7" orient="horz" userDrawn="1">
          <p15:clr>
            <a:srgbClr val="A4A3A4"/>
          </p15:clr>
        </p15:guide>
        <p15:guide id="8" orient="horz" pos="3744" userDrawn="1">
          <p15:clr>
            <a:srgbClr val="A4A3A4"/>
          </p15:clr>
        </p15:guide>
        <p15:guide id="9" pos="192" userDrawn="1">
          <p15:clr>
            <a:srgbClr val="A4A3A4"/>
          </p15:clr>
        </p15:guide>
        <p15:guide id="10" pos="7488" userDrawn="1">
          <p15:clr>
            <a:srgbClr val="A4A3A4"/>
          </p15:clr>
        </p15:guide>
        <p15:guide id="11" pos="2040" userDrawn="1">
          <p15:clr>
            <a:srgbClr val="A4A3A4"/>
          </p15:clr>
        </p15:guide>
        <p15:guide id="12" pos="56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21D"/>
    <a:srgbClr val="FFF96E"/>
    <a:srgbClr val="FFF200"/>
    <a:srgbClr val="3686F8"/>
    <a:srgbClr val="0056B7"/>
    <a:srgbClr val="FFFCB4"/>
    <a:srgbClr val="404040"/>
    <a:srgbClr val="FEBE10"/>
    <a:srgbClr val="FCE831"/>
    <a:srgbClr val="0061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44" autoAdjust="0"/>
    <p:restoredTop sz="92835" autoAdjust="0"/>
  </p:normalViewPr>
  <p:slideViewPr>
    <p:cSldViewPr snapToGrid="0" snapToObjects="1">
      <p:cViewPr varScale="1">
        <p:scale>
          <a:sx n="105" d="100"/>
          <a:sy n="105" d="100"/>
        </p:scale>
        <p:origin x="704" y="184"/>
      </p:cViewPr>
      <p:guideLst>
        <p:guide orient="horz" pos="2160"/>
        <p:guide pos="3840"/>
        <p:guide pos="7680"/>
        <p:guide/>
        <p:guide orient="horz" pos="864"/>
        <p:guide orient="horz" pos="4320"/>
        <p:guide orient="horz"/>
        <p:guide orient="horz" pos="3744"/>
        <p:guide pos="192"/>
        <p:guide pos="7488"/>
        <p:guide pos="2040"/>
        <p:guide pos="56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1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E267E-2F36-8F40-8A1A-78EA113444C2}" type="datetimeFigureOut">
              <a:rPr lang="en-US" smtClean="0"/>
              <a:t>10/18/17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1EE5C1-AAC5-3444-B246-FA81927D50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541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62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600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255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949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863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926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367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049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78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6B68F-176C-5246-B683-128514EAA198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0DD81-9004-0C43-BC9F-24E0066199D6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E8395-95CC-6044-9994-186CCF16F283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16E0D-DEA1-3F4F-89FE-606BB978F5E5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AA86B56C-D57F-B34A-875F-BB0FA4F63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4AF8D-0F7F-1F49-899A-5D2545C1282D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0C30-621E-B244-B875-EA3C29ABCFA9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D1D5D-5868-FE40-ADA4-E805CD85C037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4979-A3A2-5B47-8146-4400AC82C453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C6CF9-4CC1-C644-BB2B-06B07F237E48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pPr algn="ctr"/>
            <a:fld id="{AA86B56C-D57F-B34A-875F-BB0FA4F633AA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CB763-E2D2-8243-8F33-7E282929A574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341C-732A-5644-A31E-8FB8EE95DBCA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2535E-A4B9-D848-9FAA-3F3F530F16CB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6B56C-D57F-B34A-875F-BB0FA4F63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water+treatment+plant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4157918"/>
            <a:ext cx="12192000" cy="27000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Clustering Example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GB" b="1" dirty="0" smtClean="0">
                <a:solidFill>
                  <a:schemeClr val="tx1"/>
                </a:solidFill>
              </a:rPr>
              <a:t>Data</a:t>
            </a:r>
            <a:r>
              <a:rPr lang="en-GB" dirty="0" smtClean="0">
                <a:solidFill>
                  <a:schemeClr val="tx1"/>
                </a:solidFill>
              </a:rPr>
              <a:t>: Water Treatment Plant (1993)</a:t>
            </a:r>
          </a:p>
          <a:p>
            <a:pPr marL="342900" indent="-342900">
              <a:buFontTx/>
              <a:buChar char="-"/>
            </a:pPr>
            <a:r>
              <a:rPr lang="en-GB" b="1" dirty="0">
                <a:solidFill>
                  <a:schemeClr val="tx1"/>
                </a:solidFill>
              </a:rPr>
              <a:t>Source</a:t>
            </a:r>
            <a:r>
              <a:rPr lang="en-GB" dirty="0">
                <a:solidFill>
                  <a:schemeClr val="tx1"/>
                </a:solidFill>
              </a:rPr>
              <a:t>: </a:t>
            </a:r>
            <a:r>
              <a:rPr lang="en-GB" dirty="0">
                <a:solidFill>
                  <a:schemeClr val="tx1"/>
                </a:solidFill>
                <a:hlinkClick r:id="rId3"/>
              </a:rPr>
              <a:t>https://</a:t>
            </a:r>
            <a:r>
              <a:rPr lang="en-GB" dirty="0" smtClean="0">
                <a:solidFill>
                  <a:schemeClr val="tx1"/>
                </a:solidFill>
                <a:hlinkClick r:id="rId3"/>
              </a:rPr>
              <a:t>archive.ics.uci.edu/ml/datasets/water+treatment+plant</a:t>
            </a:r>
            <a:endParaRPr lang="en-GB" dirty="0" smtClean="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</a:pPr>
            <a:endParaRPr lang="en-GB" dirty="0" smtClean="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</a:pPr>
            <a:endParaRPr lang="en-GB" dirty="0" smtClean="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</a:pPr>
            <a:endParaRPr lang="en-GB" dirty="0" smtClean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21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88182" y="3167390"/>
            <a:ext cx="3976254" cy="52322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H</a:t>
            </a:r>
            <a:r>
              <a:rPr lang="en-GB" sz="2800" baseline="-25000" dirty="0" smtClean="0"/>
              <a:t>2</a:t>
            </a:r>
            <a:r>
              <a:rPr lang="en-GB" sz="2800" dirty="0" smtClean="0"/>
              <a:t>O finds optimal k = 3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0740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flipH="1">
            <a:off x="2119745" y="2673928"/>
            <a:ext cx="484910" cy="3003238"/>
          </a:xfrm>
          <a:prstGeom prst="rect">
            <a:avLst/>
          </a:prstGeom>
          <a:noFill/>
          <a:ln w="38100">
            <a:solidFill>
              <a:srgbClr val="F7921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72544" y="1463281"/>
            <a:ext cx="4710545" cy="954107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marL="514350" indent="-514350">
              <a:buAutoNum type="arabicParenR"/>
            </a:pPr>
            <a:r>
              <a:rPr lang="en-GB" sz="2800" dirty="0" smtClean="0"/>
              <a:t>Make predictions</a:t>
            </a:r>
          </a:p>
          <a:p>
            <a:pPr marL="514350" indent="-514350">
              <a:buAutoNum type="arabicParenR"/>
            </a:pPr>
            <a:r>
              <a:rPr lang="en-GB" sz="2800" dirty="0" smtClean="0"/>
              <a:t>Three clusters (0, 1 or 2)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0780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015227"/>
            <a:ext cx="12192001" cy="5868080"/>
            <a:chOff x="0" y="1015227"/>
            <a:chExt cx="12192001" cy="5868080"/>
          </a:xfrm>
        </p:grpSpPr>
        <p:sp>
          <p:nvSpPr>
            <p:cNvPr id="198" name="Rectangle 197"/>
            <p:cNvSpPr/>
            <p:nvPr/>
          </p:nvSpPr>
          <p:spPr>
            <a:xfrm>
              <a:off x="6149257" y="1032474"/>
              <a:ext cx="6042744" cy="5779043"/>
            </a:xfrm>
            <a:prstGeom prst="rect">
              <a:avLst/>
            </a:prstGeom>
            <a:solidFill>
              <a:schemeClr val="bg2">
                <a:lumMod val="90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1" y="1032481"/>
              <a:ext cx="6116490" cy="5850826"/>
            </a:xfrm>
            <a:prstGeom prst="rect">
              <a:avLst/>
            </a:prstGeom>
            <a:solidFill>
              <a:srgbClr val="FDE831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201" name="Straight Connector 200"/>
            <p:cNvCxnSpPr/>
            <p:nvPr/>
          </p:nvCxnSpPr>
          <p:spPr>
            <a:xfrm>
              <a:off x="6134023" y="1015227"/>
              <a:ext cx="2364" cy="5779938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>
              <a:off x="0" y="1015227"/>
              <a:ext cx="12188472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3160" y="6396502"/>
            <a:ext cx="807705" cy="323082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6" name="Shape 588"/>
          <p:cNvSpPr/>
          <p:nvPr/>
        </p:nvSpPr>
        <p:spPr>
          <a:xfrm>
            <a:off x="1024759" y="1159454"/>
            <a:ext cx="4146332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 i="1">
                <a:latin typeface="Futura LT Pro Book"/>
                <a:ea typeface="Futura LT Pro Book"/>
                <a:cs typeface="Futura LT Pro Book"/>
                <a:sym typeface="Futura LT Pro Book"/>
              </a:defRPr>
            </a:lvl1pPr>
          </a:lstStyle>
          <a:p>
            <a:pPr>
              <a:defRPr sz="1800" i="0"/>
            </a:pPr>
            <a:r>
              <a:rPr lang="en-US" sz="1800" b="1" i="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Clustering: </a:t>
            </a:r>
          </a:p>
          <a:p>
            <a:pPr>
              <a:defRPr sz="1800" i="0"/>
            </a:pPr>
            <a:r>
              <a:rPr lang="en-US" sz="1800" b="1" i="0" dirty="0" smtClean="0">
                <a:solidFill>
                  <a:srgbClr val="ED7D31"/>
                </a:solidFill>
                <a:latin typeface="Arial" charset="0"/>
                <a:ea typeface="Arial" charset="0"/>
                <a:cs typeface="Arial" charset="0"/>
              </a:rPr>
              <a:t>Customer Segmentation</a:t>
            </a:r>
            <a:endParaRPr sz="1800" b="1" i="0" dirty="0">
              <a:solidFill>
                <a:srgbClr val="ED7D3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8" name="Shape 588"/>
          <p:cNvSpPr/>
          <p:nvPr/>
        </p:nvSpPr>
        <p:spPr>
          <a:xfrm>
            <a:off x="7016148" y="1180605"/>
            <a:ext cx="4101709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 i="1">
                <a:latin typeface="Futura LT Pro Book"/>
                <a:ea typeface="Futura LT Pro Book"/>
                <a:cs typeface="Futura LT Pro Book"/>
                <a:sym typeface="Futura LT Pro Book"/>
              </a:defRPr>
            </a:lvl1pPr>
          </a:lstStyle>
          <a:p>
            <a:pPr>
              <a:defRPr sz="1800" i="0"/>
            </a:pPr>
            <a:r>
              <a:rPr lang="en-US" sz="1800" b="1" i="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Dimensionality Reduction: </a:t>
            </a:r>
          </a:p>
          <a:p>
            <a:pPr>
              <a:defRPr sz="1800" i="0"/>
            </a:pPr>
            <a:r>
              <a:rPr lang="en-US" sz="1800" b="1" i="0" dirty="0" smtClean="0">
                <a:solidFill>
                  <a:srgbClr val="ED7D31"/>
                </a:solidFill>
                <a:latin typeface="Arial" charset="0"/>
                <a:ea typeface="Arial" charset="0"/>
                <a:cs typeface="Arial" charset="0"/>
              </a:rPr>
              <a:t>Linear Transformation of Variables</a:t>
            </a:r>
            <a:endParaRPr sz="1800" b="1" i="0" dirty="0">
              <a:solidFill>
                <a:srgbClr val="ED7D3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5" name="Shape 588"/>
          <p:cNvSpPr/>
          <p:nvPr/>
        </p:nvSpPr>
        <p:spPr>
          <a:xfrm>
            <a:off x="993846" y="5292484"/>
            <a:ext cx="4146332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 i="1">
                <a:latin typeface="Futura LT Pro Book"/>
                <a:ea typeface="Futura LT Pro Book"/>
                <a:cs typeface="Futura LT Pro Book"/>
                <a:sym typeface="Futura LT Pro Book"/>
              </a:defRPr>
            </a:lvl1pPr>
          </a:lstStyle>
          <a:p>
            <a:pPr>
              <a:defRPr sz="1800" i="0"/>
            </a:pPr>
            <a:r>
              <a:rPr lang="en-US" sz="1800" b="1" i="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H</a:t>
            </a:r>
            <a:r>
              <a:rPr lang="en-US" sz="1800" b="1" i="0" baseline="-250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1800" b="1" i="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O algos: </a:t>
            </a:r>
          </a:p>
          <a:p>
            <a:pPr>
              <a:defRPr sz="1800" i="0"/>
            </a:pPr>
            <a:r>
              <a:rPr lang="en-US" sz="1800" b="1" i="0" dirty="0" smtClean="0">
                <a:solidFill>
                  <a:srgbClr val="ED7D31"/>
                </a:solidFill>
                <a:latin typeface="Arial" charset="0"/>
                <a:ea typeface="Arial" charset="0"/>
                <a:cs typeface="Arial" charset="0"/>
              </a:rPr>
              <a:t>K-Means</a:t>
            </a:r>
          </a:p>
          <a:p>
            <a:pPr>
              <a:defRPr sz="1800" i="0"/>
            </a:pPr>
            <a:r>
              <a:rPr lang="en-US" sz="1800" b="1" i="0" dirty="0" smtClean="0">
                <a:solidFill>
                  <a:srgbClr val="ED7D31"/>
                </a:solidFill>
                <a:latin typeface="Arial" charset="0"/>
                <a:ea typeface="Arial" charset="0"/>
                <a:cs typeface="Arial" charset="0"/>
              </a:rPr>
              <a:t>Generalised Low Rank Model</a:t>
            </a:r>
            <a:endParaRPr sz="1800" b="1" i="0" dirty="0">
              <a:solidFill>
                <a:srgbClr val="ED7D3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3" name="Title 7"/>
          <p:cNvSpPr>
            <a:spLocks noGrp="1"/>
          </p:cNvSpPr>
          <p:nvPr>
            <p:ph type="title"/>
          </p:nvPr>
        </p:nvSpPr>
        <p:spPr>
          <a:xfrm>
            <a:off x="172671" y="1079"/>
            <a:ext cx="11708193" cy="991649"/>
          </a:xfrm>
        </p:spPr>
        <p:txBody>
          <a:bodyPr/>
          <a:lstStyle/>
          <a:p>
            <a:r>
              <a:rPr lang="en-US" dirty="0" smtClean="0"/>
              <a:t>Unsupervised Learning – Discover Hidden Patterns</a:t>
            </a:r>
            <a:endParaRPr lang="en-US" dirty="0"/>
          </a:p>
        </p:txBody>
      </p:sp>
      <p:sp>
        <p:nvSpPr>
          <p:cNvPr id="135" name="Shape 588"/>
          <p:cNvSpPr/>
          <p:nvPr/>
        </p:nvSpPr>
        <p:spPr>
          <a:xfrm>
            <a:off x="6926828" y="5291471"/>
            <a:ext cx="4146332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 i="1">
                <a:latin typeface="Futura LT Pro Book"/>
                <a:ea typeface="Futura LT Pro Book"/>
                <a:cs typeface="Futura LT Pro Book"/>
                <a:sym typeface="Futura LT Pro Book"/>
              </a:defRPr>
            </a:lvl1pPr>
          </a:lstStyle>
          <a:p>
            <a:pPr>
              <a:defRPr sz="1800" i="0"/>
            </a:pPr>
            <a:r>
              <a:rPr lang="en-US" sz="1800" b="1" i="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H</a:t>
            </a:r>
            <a:r>
              <a:rPr lang="en-US" sz="1800" b="1" i="0" baseline="-250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1800" b="1" i="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O algos: </a:t>
            </a:r>
          </a:p>
          <a:p>
            <a:pPr>
              <a:defRPr sz="1800" i="0"/>
            </a:pPr>
            <a:r>
              <a:rPr lang="en-US" sz="1800" b="1" i="0" dirty="0" smtClean="0">
                <a:solidFill>
                  <a:srgbClr val="ED7D31"/>
                </a:solidFill>
                <a:latin typeface="Arial" charset="0"/>
                <a:ea typeface="Arial" charset="0"/>
                <a:cs typeface="Arial" charset="0"/>
              </a:rPr>
              <a:t>Principal Component Analysis</a:t>
            </a:r>
          </a:p>
          <a:p>
            <a:pPr>
              <a:defRPr sz="1800" i="0"/>
            </a:pPr>
            <a:r>
              <a:rPr lang="en-US" sz="1800" b="1" i="0" dirty="0" smtClean="0">
                <a:solidFill>
                  <a:srgbClr val="ED7D31"/>
                </a:solidFill>
                <a:latin typeface="Arial" charset="0"/>
                <a:ea typeface="Arial" charset="0"/>
                <a:cs typeface="Arial" charset="0"/>
              </a:rPr>
              <a:t>Generalised Low Rank Model</a:t>
            </a:r>
            <a:endParaRPr sz="1800" b="1" i="0" dirty="0">
              <a:solidFill>
                <a:srgbClr val="ED7D3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59" y="2214480"/>
            <a:ext cx="3967728" cy="26693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582" y="2059791"/>
            <a:ext cx="2998824" cy="299882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116490" y="1035155"/>
            <a:ext cx="6071981" cy="58481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37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Clustering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4" b="8238"/>
          <a:stretch/>
        </p:blipFill>
        <p:spPr>
          <a:xfrm>
            <a:off x="2292928" y="1428215"/>
            <a:ext cx="7606145" cy="476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45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64" y="471053"/>
            <a:ext cx="6070834" cy="50014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158" y="137598"/>
            <a:ext cx="4944918" cy="652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0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4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3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13418" y="1310882"/>
            <a:ext cx="3372171" cy="52322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Model </a:t>
            </a:r>
            <a:r>
              <a:rPr lang="en-GB" sz="2800" dirty="0" smtClean="0">
                <a:sym typeface="Wingdings"/>
              </a:rPr>
              <a:t> K-means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05861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45382" y="2252991"/>
            <a:ext cx="4073236" cy="52322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Ignore variable “name”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95878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94764" y="742846"/>
            <a:ext cx="4807527" cy="1384995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marL="514350" indent="-514350">
              <a:buAutoNum type="arabicParenR"/>
            </a:pPr>
            <a:r>
              <a:rPr lang="en-GB" sz="2800" dirty="0" smtClean="0"/>
              <a:t>Enter k = 10</a:t>
            </a:r>
          </a:p>
          <a:p>
            <a:pPr marL="514350" indent="-514350">
              <a:buAutoNum type="arabicParenR"/>
            </a:pPr>
            <a:r>
              <a:rPr lang="en-GB" sz="2800" dirty="0" smtClean="0"/>
              <a:t>Choose “estimate_k”</a:t>
            </a:r>
          </a:p>
          <a:p>
            <a:pPr marL="514350" indent="-514350">
              <a:buAutoNum type="arabicParenR"/>
            </a:pPr>
            <a:r>
              <a:rPr lang="en-GB" sz="2800" dirty="0"/>
              <a:t>m</a:t>
            </a:r>
            <a:r>
              <a:rPr lang="en-GB" sz="2800" dirty="0" smtClean="0"/>
              <a:t>ax_iterations = 100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59356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30894</TotalTime>
  <Words>107</Words>
  <Application>Microsoft Macintosh PowerPoint</Application>
  <PresentationFormat>Widescreen</PresentationFormat>
  <Paragraphs>43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Futura LT Pro Book</vt:lpstr>
      <vt:lpstr>Wingdings</vt:lpstr>
      <vt:lpstr>Office Theme</vt:lpstr>
      <vt:lpstr>Clustering Example</vt:lpstr>
      <vt:lpstr>Unsupervised Learning – Discover Hidden Patterns</vt:lpstr>
      <vt:lpstr>K-Means 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H2O Products 2016</dc:title>
  <dc:subject/>
  <dc:creator>Desmond Chan</dc:creator>
  <cp:keywords/>
  <dc:description/>
  <cp:lastModifiedBy>Chow, Jo</cp:lastModifiedBy>
  <cp:revision>2128</cp:revision>
  <cp:lastPrinted>2017-10-05T12:29:57Z</cp:lastPrinted>
  <dcterms:created xsi:type="dcterms:W3CDTF">2016-05-16T23:30:09Z</dcterms:created>
  <dcterms:modified xsi:type="dcterms:W3CDTF">2017-10-18T05:10:41Z</dcterms:modified>
  <cp:category/>
</cp:coreProperties>
</file>